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7" r:id="rId5"/>
    <p:sldId id="275" r:id="rId6"/>
    <p:sldId id="261" r:id="rId7"/>
    <p:sldId id="276" r:id="rId8"/>
    <p:sldId id="263" r:id="rId9"/>
    <p:sldId id="270" r:id="rId10"/>
    <p:sldId id="273" r:id="rId11"/>
    <p:sldId id="271" r:id="rId12"/>
    <p:sldId id="272" r:id="rId13"/>
    <p:sldId id="264" r:id="rId14"/>
    <p:sldId id="265" r:id="rId15"/>
    <p:sldId id="266" r:id="rId16"/>
    <p:sldId id="277" r:id="rId17"/>
    <p:sldId id="268" r:id="rId18"/>
    <p:sldId id="274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2750" autoAdjust="0"/>
  </p:normalViewPr>
  <p:slideViewPr>
    <p:cSldViewPr snapToGrid="0">
      <p:cViewPr varScale="1">
        <p:scale>
          <a:sx n="81" d="100"/>
          <a:sy n="81" d="100"/>
        </p:scale>
        <p:origin x="119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D2EA6D-2978-4564-B9C1-F836A9C3108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28E4DF3-550D-49B7-AF6D-9BE24E2519C5}">
      <dgm:prSet/>
      <dgm:spPr/>
      <dgm:t>
        <a:bodyPr/>
        <a:lstStyle/>
        <a:p>
          <a:r>
            <a:rPr lang="en-SG"/>
            <a:t>Frontend: React</a:t>
          </a:r>
          <a:endParaRPr lang="en-US"/>
        </a:p>
      </dgm:t>
    </dgm:pt>
    <dgm:pt modelId="{B3CAEA6C-A665-46D8-9D4D-C595FF319D68}" type="parTrans" cxnId="{B0B19E7F-FDB1-4416-920A-10FB48B72381}">
      <dgm:prSet/>
      <dgm:spPr/>
      <dgm:t>
        <a:bodyPr/>
        <a:lstStyle/>
        <a:p>
          <a:endParaRPr lang="en-US"/>
        </a:p>
      </dgm:t>
    </dgm:pt>
    <dgm:pt modelId="{21D3900E-0726-4DEE-AA99-FB9D2F71C298}" type="sibTrans" cxnId="{B0B19E7F-FDB1-4416-920A-10FB48B72381}">
      <dgm:prSet/>
      <dgm:spPr/>
      <dgm:t>
        <a:bodyPr/>
        <a:lstStyle/>
        <a:p>
          <a:endParaRPr lang="en-US"/>
        </a:p>
      </dgm:t>
    </dgm:pt>
    <dgm:pt modelId="{3D7C605A-83CA-4F95-B29E-7B97EB167D31}">
      <dgm:prSet/>
      <dgm:spPr/>
      <dgm:t>
        <a:bodyPr/>
        <a:lstStyle/>
        <a:p>
          <a:r>
            <a:rPr lang="en-SG"/>
            <a:t>Backend: Spring boot</a:t>
          </a:r>
          <a:endParaRPr lang="en-US"/>
        </a:p>
      </dgm:t>
    </dgm:pt>
    <dgm:pt modelId="{B822E8BA-DB32-492B-8159-D062FBD04636}" type="parTrans" cxnId="{9FAE2E82-70F4-45E3-84FD-F594DA484EF6}">
      <dgm:prSet/>
      <dgm:spPr/>
      <dgm:t>
        <a:bodyPr/>
        <a:lstStyle/>
        <a:p>
          <a:endParaRPr lang="en-US"/>
        </a:p>
      </dgm:t>
    </dgm:pt>
    <dgm:pt modelId="{B2BD075D-BAF1-4F78-A276-EEE21491EE13}" type="sibTrans" cxnId="{9FAE2E82-70F4-45E3-84FD-F594DA484EF6}">
      <dgm:prSet/>
      <dgm:spPr/>
      <dgm:t>
        <a:bodyPr/>
        <a:lstStyle/>
        <a:p>
          <a:endParaRPr lang="en-US"/>
        </a:p>
      </dgm:t>
    </dgm:pt>
    <dgm:pt modelId="{3685CCDD-67B5-4D3E-B200-B2979C9A9830}">
      <dgm:prSet/>
      <dgm:spPr/>
      <dgm:t>
        <a:bodyPr/>
        <a:lstStyle/>
        <a:p>
          <a:r>
            <a:rPr lang="en-SG"/>
            <a:t>Database: MySQL</a:t>
          </a:r>
          <a:endParaRPr lang="en-US"/>
        </a:p>
      </dgm:t>
    </dgm:pt>
    <dgm:pt modelId="{D641EE72-C83F-4F22-9957-0F2F4F293E09}" type="parTrans" cxnId="{5DC1A709-4805-4B8F-81BC-9C0690CB3730}">
      <dgm:prSet/>
      <dgm:spPr/>
      <dgm:t>
        <a:bodyPr/>
        <a:lstStyle/>
        <a:p>
          <a:endParaRPr lang="en-US"/>
        </a:p>
      </dgm:t>
    </dgm:pt>
    <dgm:pt modelId="{B56F42F8-37E8-4363-99B8-5A6D5F5E8A7C}" type="sibTrans" cxnId="{5DC1A709-4805-4B8F-81BC-9C0690CB3730}">
      <dgm:prSet/>
      <dgm:spPr/>
      <dgm:t>
        <a:bodyPr/>
        <a:lstStyle/>
        <a:p>
          <a:endParaRPr lang="en-US"/>
        </a:p>
      </dgm:t>
    </dgm:pt>
    <dgm:pt modelId="{1F056108-BED2-4E01-9A22-10B826EFDF36}">
      <dgm:prSet/>
      <dgm:spPr/>
      <dgm:t>
        <a:bodyPr/>
        <a:lstStyle/>
        <a:p>
          <a:r>
            <a:rPr lang="en-SG"/>
            <a:t>API testing: Postman</a:t>
          </a:r>
          <a:endParaRPr lang="en-US"/>
        </a:p>
      </dgm:t>
    </dgm:pt>
    <dgm:pt modelId="{9D8F1593-9C27-481B-A947-37F4F51B7F17}" type="parTrans" cxnId="{D493110B-984A-4010-BD1E-883DCC37460B}">
      <dgm:prSet/>
      <dgm:spPr/>
      <dgm:t>
        <a:bodyPr/>
        <a:lstStyle/>
        <a:p>
          <a:endParaRPr lang="en-US"/>
        </a:p>
      </dgm:t>
    </dgm:pt>
    <dgm:pt modelId="{150C0922-DF16-46B4-91D1-75180160BED2}" type="sibTrans" cxnId="{D493110B-984A-4010-BD1E-883DCC37460B}">
      <dgm:prSet/>
      <dgm:spPr/>
      <dgm:t>
        <a:bodyPr/>
        <a:lstStyle/>
        <a:p>
          <a:endParaRPr lang="en-US"/>
        </a:p>
      </dgm:t>
    </dgm:pt>
    <dgm:pt modelId="{29DA9D0F-CDFC-40F3-BEBD-86E43F6D16CC}" type="pres">
      <dgm:prSet presAssocID="{73D2EA6D-2978-4564-B9C1-F836A9C31087}" presName="root" presStyleCnt="0">
        <dgm:presLayoutVars>
          <dgm:dir/>
          <dgm:resizeHandles val="exact"/>
        </dgm:presLayoutVars>
      </dgm:prSet>
      <dgm:spPr/>
    </dgm:pt>
    <dgm:pt modelId="{32DDE6AB-9837-4974-AEBA-DCC5924DDEB3}" type="pres">
      <dgm:prSet presAssocID="{828E4DF3-550D-49B7-AF6D-9BE24E2519C5}" presName="compNode" presStyleCnt="0"/>
      <dgm:spPr/>
    </dgm:pt>
    <dgm:pt modelId="{F7E58241-2A05-455A-ADC5-DE5796B52520}" type="pres">
      <dgm:prSet presAssocID="{828E4DF3-550D-49B7-AF6D-9BE24E2519C5}" presName="bgRect" presStyleLbl="bgShp" presStyleIdx="0" presStyleCnt="4"/>
      <dgm:spPr/>
    </dgm:pt>
    <dgm:pt modelId="{AE9B09C2-ED00-4E3D-890B-7984C41585D7}" type="pres">
      <dgm:prSet presAssocID="{828E4DF3-550D-49B7-AF6D-9BE24E2519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lamation Mark"/>
        </a:ext>
      </dgm:extLst>
    </dgm:pt>
    <dgm:pt modelId="{045F2FC1-4521-4CFC-BE17-F7428FA17D9D}" type="pres">
      <dgm:prSet presAssocID="{828E4DF3-550D-49B7-AF6D-9BE24E2519C5}" presName="spaceRect" presStyleCnt="0"/>
      <dgm:spPr/>
    </dgm:pt>
    <dgm:pt modelId="{DB052B33-8419-4A8D-9A0F-7011485D6015}" type="pres">
      <dgm:prSet presAssocID="{828E4DF3-550D-49B7-AF6D-9BE24E2519C5}" presName="parTx" presStyleLbl="revTx" presStyleIdx="0" presStyleCnt="4">
        <dgm:presLayoutVars>
          <dgm:chMax val="0"/>
          <dgm:chPref val="0"/>
        </dgm:presLayoutVars>
      </dgm:prSet>
      <dgm:spPr/>
    </dgm:pt>
    <dgm:pt modelId="{075A6959-C2BD-4EEA-972B-8256AF4CCA4B}" type="pres">
      <dgm:prSet presAssocID="{21D3900E-0726-4DEE-AA99-FB9D2F71C298}" presName="sibTrans" presStyleCnt="0"/>
      <dgm:spPr/>
    </dgm:pt>
    <dgm:pt modelId="{045233E2-E065-4C30-AA63-E9EA0009937A}" type="pres">
      <dgm:prSet presAssocID="{3D7C605A-83CA-4F95-B29E-7B97EB167D31}" presName="compNode" presStyleCnt="0"/>
      <dgm:spPr/>
    </dgm:pt>
    <dgm:pt modelId="{C61ACF96-B260-4001-8751-C7B218A42430}" type="pres">
      <dgm:prSet presAssocID="{3D7C605A-83CA-4F95-B29E-7B97EB167D31}" presName="bgRect" presStyleLbl="bgShp" presStyleIdx="1" presStyleCnt="4"/>
      <dgm:spPr/>
    </dgm:pt>
    <dgm:pt modelId="{D64DED79-E7F1-4D4E-B8A7-953F7057CC36}" type="pres">
      <dgm:prSet presAssocID="{3D7C605A-83CA-4F95-B29E-7B97EB167D3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977F9C9-1102-427E-B4C3-C28BF8ADF1CF}" type="pres">
      <dgm:prSet presAssocID="{3D7C605A-83CA-4F95-B29E-7B97EB167D31}" presName="spaceRect" presStyleCnt="0"/>
      <dgm:spPr/>
    </dgm:pt>
    <dgm:pt modelId="{B7F5AE10-F059-4393-BFAE-04D4CD569A4A}" type="pres">
      <dgm:prSet presAssocID="{3D7C605A-83CA-4F95-B29E-7B97EB167D31}" presName="parTx" presStyleLbl="revTx" presStyleIdx="1" presStyleCnt="4">
        <dgm:presLayoutVars>
          <dgm:chMax val="0"/>
          <dgm:chPref val="0"/>
        </dgm:presLayoutVars>
      </dgm:prSet>
      <dgm:spPr/>
    </dgm:pt>
    <dgm:pt modelId="{5439ED8B-D829-42C5-A1D4-923AD7CCC526}" type="pres">
      <dgm:prSet presAssocID="{B2BD075D-BAF1-4F78-A276-EEE21491EE13}" presName="sibTrans" presStyleCnt="0"/>
      <dgm:spPr/>
    </dgm:pt>
    <dgm:pt modelId="{87A99A3E-878D-4598-A3F5-C328FC16FAFF}" type="pres">
      <dgm:prSet presAssocID="{3685CCDD-67B5-4D3E-B200-B2979C9A9830}" presName="compNode" presStyleCnt="0"/>
      <dgm:spPr/>
    </dgm:pt>
    <dgm:pt modelId="{9D8FE15F-3DD8-41FE-92AF-A9231EFB7FFB}" type="pres">
      <dgm:prSet presAssocID="{3685CCDD-67B5-4D3E-B200-B2979C9A9830}" presName="bgRect" presStyleLbl="bgShp" presStyleIdx="2" presStyleCnt="4"/>
      <dgm:spPr/>
    </dgm:pt>
    <dgm:pt modelId="{FE4E28B1-74FA-419E-B245-9F80672F6FA6}" type="pres">
      <dgm:prSet presAssocID="{3685CCDD-67B5-4D3E-B200-B2979C9A98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BAC1C2A-5EF9-4C20-87BA-F0918DD3D013}" type="pres">
      <dgm:prSet presAssocID="{3685CCDD-67B5-4D3E-B200-B2979C9A9830}" presName="spaceRect" presStyleCnt="0"/>
      <dgm:spPr/>
    </dgm:pt>
    <dgm:pt modelId="{F99E2F4C-10B5-4957-9EB3-983B4548C979}" type="pres">
      <dgm:prSet presAssocID="{3685CCDD-67B5-4D3E-B200-B2979C9A9830}" presName="parTx" presStyleLbl="revTx" presStyleIdx="2" presStyleCnt="4">
        <dgm:presLayoutVars>
          <dgm:chMax val="0"/>
          <dgm:chPref val="0"/>
        </dgm:presLayoutVars>
      </dgm:prSet>
      <dgm:spPr/>
    </dgm:pt>
    <dgm:pt modelId="{454E2CD0-A29C-455F-82DA-75C9D20CEF74}" type="pres">
      <dgm:prSet presAssocID="{B56F42F8-37E8-4363-99B8-5A6D5F5E8A7C}" presName="sibTrans" presStyleCnt="0"/>
      <dgm:spPr/>
    </dgm:pt>
    <dgm:pt modelId="{2D991AD3-8833-4BA5-A44C-C375FE31F7E8}" type="pres">
      <dgm:prSet presAssocID="{1F056108-BED2-4E01-9A22-10B826EFDF36}" presName="compNode" presStyleCnt="0"/>
      <dgm:spPr/>
    </dgm:pt>
    <dgm:pt modelId="{86395AF5-FCC0-45C0-8A58-9D8C04C51B80}" type="pres">
      <dgm:prSet presAssocID="{1F056108-BED2-4E01-9A22-10B826EFDF36}" presName="bgRect" presStyleLbl="bgShp" presStyleIdx="3" presStyleCnt="4"/>
      <dgm:spPr/>
    </dgm:pt>
    <dgm:pt modelId="{A78B60EC-67CE-40BE-8F93-41572B7CF1A0}" type="pres">
      <dgm:prSet presAssocID="{1F056108-BED2-4E01-9A22-10B826EFDF3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82E8077-74BC-4BA1-A3AF-2D9E993AECAE}" type="pres">
      <dgm:prSet presAssocID="{1F056108-BED2-4E01-9A22-10B826EFDF36}" presName="spaceRect" presStyleCnt="0"/>
      <dgm:spPr/>
    </dgm:pt>
    <dgm:pt modelId="{5678816E-9056-4E86-AEC1-A7F38E7D7DD5}" type="pres">
      <dgm:prSet presAssocID="{1F056108-BED2-4E01-9A22-10B826EFDF3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56FFB05-A9C5-49AD-9C2C-4EB70CAEDCD1}" type="presOf" srcId="{828E4DF3-550D-49B7-AF6D-9BE24E2519C5}" destId="{DB052B33-8419-4A8D-9A0F-7011485D6015}" srcOrd="0" destOrd="0" presId="urn:microsoft.com/office/officeart/2018/2/layout/IconVerticalSolidList"/>
    <dgm:cxn modelId="{5DC1A709-4805-4B8F-81BC-9C0690CB3730}" srcId="{73D2EA6D-2978-4564-B9C1-F836A9C31087}" destId="{3685CCDD-67B5-4D3E-B200-B2979C9A9830}" srcOrd="2" destOrd="0" parTransId="{D641EE72-C83F-4F22-9957-0F2F4F293E09}" sibTransId="{B56F42F8-37E8-4363-99B8-5A6D5F5E8A7C}"/>
    <dgm:cxn modelId="{D493110B-984A-4010-BD1E-883DCC37460B}" srcId="{73D2EA6D-2978-4564-B9C1-F836A9C31087}" destId="{1F056108-BED2-4E01-9A22-10B826EFDF36}" srcOrd="3" destOrd="0" parTransId="{9D8F1593-9C27-481B-A947-37F4F51B7F17}" sibTransId="{150C0922-DF16-46B4-91D1-75180160BED2}"/>
    <dgm:cxn modelId="{61D27437-296D-4CC3-92E2-E2923B22504F}" type="presOf" srcId="{3D7C605A-83CA-4F95-B29E-7B97EB167D31}" destId="{B7F5AE10-F059-4393-BFAE-04D4CD569A4A}" srcOrd="0" destOrd="0" presId="urn:microsoft.com/office/officeart/2018/2/layout/IconVerticalSolidList"/>
    <dgm:cxn modelId="{243C3C5E-6A9D-436F-A50A-83B08EB0A0C6}" type="presOf" srcId="{1F056108-BED2-4E01-9A22-10B826EFDF36}" destId="{5678816E-9056-4E86-AEC1-A7F38E7D7DD5}" srcOrd="0" destOrd="0" presId="urn:microsoft.com/office/officeart/2018/2/layout/IconVerticalSolidList"/>
    <dgm:cxn modelId="{B0B19E7F-FDB1-4416-920A-10FB48B72381}" srcId="{73D2EA6D-2978-4564-B9C1-F836A9C31087}" destId="{828E4DF3-550D-49B7-AF6D-9BE24E2519C5}" srcOrd="0" destOrd="0" parTransId="{B3CAEA6C-A665-46D8-9D4D-C595FF319D68}" sibTransId="{21D3900E-0726-4DEE-AA99-FB9D2F71C298}"/>
    <dgm:cxn modelId="{9FAE2E82-70F4-45E3-84FD-F594DA484EF6}" srcId="{73D2EA6D-2978-4564-B9C1-F836A9C31087}" destId="{3D7C605A-83CA-4F95-B29E-7B97EB167D31}" srcOrd="1" destOrd="0" parTransId="{B822E8BA-DB32-492B-8159-D062FBD04636}" sibTransId="{B2BD075D-BAF1-4F78-A276-EEE21491EE13}"/>
    <dgm:cxn modelId="{DF1527C0-31E6-4D8E-988B-30C7FF354729}" type="presOf" srcId="{73D2EA6D-2978-4564-B9C1-F836A9C31087}" destId="{29DA9D0F-CDFC-40F3-BEBD-86E43F6D16CC}" srcOrd="0" destOrd="0" presId="urn:microsoft.com/office/officeart/2018/2/layout/IconVerticalSolidList"/>
    <dgm:cxn modelId="{F32712E3-2A94-4CA2-A56B-70D7FEA69230}" type="presOf" srcId="{3685CCDD-67B5-4D3E-B200-B2979C9A9830}" destId="{F99E2F4C-10B5-4957-9EB3-983B4548C979}" srcOrd="0" destOrd="0" presId="urn:microsoft.com/office/officeart/2018/2/layout/IconVerticalSolidList"/>
    <dgm:cxn modelId="{D83C9118-8EE3-4E6A-8AA2-04F9CD907A2E}" type="presParOf" srcId="{29DA9D0F-CDFC-40F3-BEBD-86E43F6D16CC}" destId="{32DDE6AB-9837-4974-AEBA-DCC5924DDEB3}" srcOrd="0" destOrd="0" presId="urn:microsoft.com/office/officeart/2018/2/layout/IconVerticalSolidList"/>
    <dgm:cxn modelId="{FD5799CB-6DC4-4252-8C7A-D2D38A52D3A9}" type="presParOf" srcId="{32DDE6AB-9837-4974-AEBA-DCC5924DDEB3}" destId="{F7E58241-2A05-455A-ADC5-DE5796B52520}" srcOrd="0" destOrd="0" presId="urn:microsoft.com/office/officeart/2018/2/layout/IconVerticalSolidList"/>
    <dgm:cxn modelId="{0A91AE54-D5B3-43D9-B342-35492BE9B89E}" type="presParOf" srcId="{32DDE6AB-9837-4974-AEBA-DCC5924DDEB3}" destId="{AE9B09C2-ED00-4E3D-890B-7984C41585D7}" srcOrd="1" destOrd="0" presId="urn:microsoft.com/office/officeart/2018/2/layout/IconVerticalSolidList"/>
    <dgm:cxn modelId="{C7CE1924-B4A1-49A0-A919-567102D93DD8}" type="presParOf" srcId="{32DDE6AB-9837-4974-AEBA-DCC5924DDEB3}" destId="{045F2FC1-4521-4CFC-BE17-F7428FA17D9D}" srcOrd="2" destOrd="0" presId="urn:microsoft.com/office/officeart/2018/2/layout/IconVerticalSolidList"/>
    <dgm:cxn modelId="{13B65AF6-3714-47C5-8026-10CDEE74B346}" type="presParOf" srcId="{32DDE6AB-9837-4974-AEBA-DCC5924DDEB3}" destId="{DB052B33-8419-4A8D-9A0F-7011485D6015}" srcOrd="3" destOrd="0" presId="urn:microsoft.com/office/officeart/2018/2/layout/IconVerticalSolidList"/>
    <dgm:cxn modelId="{F89F8D59-080F-474E-A0BA-158237ED7779}" type="presParOf" srcId="{29DA9D0F-CDFC-40F3-BEBD-86E43F6D16CC}" destId="{075A6959-C2BD-4EEA-972B-8256AF4CCA4B}" srcOrd="1" destOrd="0" presId="urn:microsoft.com/office/officeart/2018/2/layout/IconVerticalSolidList"/>
    <dgm:cxn modelId="{C4FDDB37-68CC-4756-B840-9234D2773EFE}" type="presParOf" srcId="{29DA9D0F-CDFC-40F3-BEBD-86E43F6D16CC}" destId="{045233E2-E065-4C30-AA63-E9EA0009937A}" srcOrd="2" destOrd="0" presId="urn:microsoft.com/office/officeart/2018/2/layout/IconVerticalSolidList"/>
    <dgm:cxn modelId="{007D75B2-0425-4E28-887F-C2BECFA15E6F}" type="presParOf" srcId="{045233E2-E065-4C30-AA63-E9EA0009937A}" destId="{C61ACF96-B260-4001-8751-C7B218A42430}" srcOrd="0" destOrd="0" presId="urn:microsoft.com/office/officeart/2018/2/layout/IconVerticalSolidList"/>
    <dgm:cxn modelId="{C6126B25-6A23-4C2A-99DF-BCF062A63E34}" type="presParOf" srcId="{045233E2-E065-4C30-AA63-E9EA0009937A}" destId="{D64DED79-E7F1-4D4E-B8A7-953F7057CC36}" srcOrd="1" destOrd="0" presId="urn:microsoft.com/office/officeart/2018/2/layout/IconVerticalSolidList"/>
    <dgm:cxn modelId="{808C7699-9B8D-4A20-8664-137F8155F517}" type="presParOf" srcId="{045233E2-E065-4C30-AA63-E9EA0009937A}" destId="{A977F9C9-1102-427E-B4C3-C28BF8ADF1CF}" srcOrd="2" destOrd="0" presId="urn:microsoft.com/office/officeart/2018/2/layout/IconVerticalSolidList"/>
    <dgm:cxn modelId="{650ECF08-0964-490F-BB80-F4B3E038D5E8}" type="presParOf" srcId="{045233E2-E065-4C30-AA63-E9EA0009937A}" destId="{B7F5AE10-F059-4393-BFAE-04D4CD569A4A}" srcOrd="3" destOrd="0" presId="urn:microsoft.com/office/officeart/2018/2/layout/IconVerticalSolidList"/>
    <dgm:cxn modelId="{A873E115-0E46-41B2-95EA-A819AEEF987F}" type="presParOf" srcId="{29DA9D0F-CDFC-40F3-BEBD-86E43F6D16CC}" destId="{5439ED8B-D829-42C5-A1D4-923AD7CCC526}" srcOrd="3" destOrd="0" presId="urn:microsoft.com/office/officeart/2018/2/layout/IconVerticalSolidList"/>
    <dgm:cxn modelId="{135FA875-64CA-4ECE-9DEE-4A521806C29D}" type="presParOf" srcId="{29DA9D0F-CDFC-40F3-BEBD-86E43F6D16CC}" destId="{87A99A3E-878D-4598-A3F5-C328FC16FAFF}" srcOrd="4" destOrd="0" presId="urn:microsoft.com/office/officeart/2018/2/layout/IconVerticalSolidList"/>
    <dgm:cxn modelId="{F38E881A-D8A0-442A-B843-24B783C2ADCC}" type="presParOf" srcId="{87A99A3E-878D-4598-A3F5-C328FC16FAFF}" destId="{9D8FE15F-3DD8-41FE-92AF-A9231EFB7FFB}" srcOrd="0" destOrd="0" presId="urn:microsoft.com/office/officeart/2018/2/layout/IconVerticalSolidList"/>
    <dgm:cxn modelId="{2534FB3A-E856-4FD5-ABF2-2B5AB1E5DD13}" type="presParOf" srcId="{87A99A3E-878D-4598-A3F5-C328FC16FAFF}" destId="{FE4E28B1-74FA-419E-B245-9F80672F6FA6}" srcOrd="1" destOrd="0" presId="urn:microsoft.com/office/officeart/2018/2/layout/IconVerticalSolidList"/>
    <dgm:cxn modelId="{0BEAF489-1120-4F01-BE93-CCC66FA2EA96}" type="presParOf" srcId="{87A99A3E-878D-4598-A3F5-C328FC16FAFF}" destId="{CBAC1C2A-5EF9-4C20-87BA-F0918DD3D013}" srcOrd="2" destOrd="0" presId="urn:microsoft.com/office/officeart/2018/2/layout/IconVerticalSolidList"/>
    <dgm:cxn modelId="{3BFDB989-681B-4B09-AC7B-1DD148A79081}" type="presParOf" srcId="{87A99A3E-878D-4598-A3F5-C328FC16FAFF}" destId="{F99E2F4C-10B5-4957-9EB3-983B4548C979}" srcOrd="3" destOrd="0" presId="urn:microsoft.com/office/officeart/2018/2/layout/IconVerticalSolidList"/>
    <dgm:cxn modelId="{E7E0E181-1189-419D-B176-6730D1ED1D5E}" type="presParOf" srcId="{29DA9D0F-CDFC-40F3-BEBD-86E43F6D16CC}" destId="{454E2CD0-A29C-455F-82DA-75C9D20CEF74}" srcOrd="5" destOrd="0" presId="urn:microsoft.com/office/officeart/2018/2/layout/IconVerticalSolidList"/>
    <dgm:cxn modelId="{94B9D5C6-7C2F-415B-83BA-13E79F3178A3}" type="presParOf" srcId="{29DA9D0F-CDFC-40F3-BEBD-86E43F6D16CC}" destId="{2D991AD3-8833-4BA5-A44C-C375FE31F7E8}" srcOrd="6" destOrd="0" presId="urn:microsoft.com/office/officeart/2018/2/layout/IconVerticalSolidList"/>
    <dgm:cxn modelId="{AFF67FD5-89E4-4003-B363-B75A3F42363C}" type="presParOf" srcId="{2D991AD3-8833-4BA5-A44C-C375FE31F7E8}" destId="{86395AF5-FCC0-45C0-8A58-9D8C04C51B80}" srcOrd="0" destOrd="0" presId="urn:microsoft.com/office/officeart/2018/2/layout/IconVerticalSolidList"/>
    <dgm:cxn modelId="{CC355AD0-BD44-4FAA-A56B-2C2044EE4A93}" type="presParOf" srcId="{2D991AD3-8833-4BA5-A44C-C375FE31F7E8}" destId="{A78B60EC-67CE-40BE-8F93-41572B7CF1A0}" srcOrd="1" destOrd="0" presId="urn:microsoft.com/office/officeart/2018/2/layout/IconVerticalSolidList"/>
    <dgm:cxn modelId="{E460D984-FE14-4333-977F-00BA23289B46}" type="presParOf" srcId="{2D991AD3-8833-4BA5-A44C-C375FE31F7E8}" destId="{782E8077-74BC-4BA1-A3AF-2D9E993AECAE}" srcOrd="2" destOrd="0" presId="urn:microsoft.com/office/officeart/2018/2/layout/IconVerticalSolidList"/>
    <dgm:cxn modelId="{1FF45FE4-AA7B-4C00-B9A4-A6DA28300482}" type="presParOf" srcId="{2D991AD3-8833-4BA5-A44C-C375FE31F7E8}" destId="{5678816E-9056-4E86-AEC1-A7F38E7D7D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E58241-2A05-455A-ADC5-DE5796B52520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B09C2-ED00-4E3D-890B-7984C41585D7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52B33-8419-4A8D-9A0F-7011485D6015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Frontend: React</a:t>
          </a:r>
          <a:endParaRPr lang="en-US" sz="2200" kern="1200"/>
        </a:p>
      </dsp:txBody>
      <dsp:txXfrm>
        <a:off x="1357965" y="2319"/>
        <a:ext cx="4887299" cy="1175727"/>
      </dsp:txXfrm>
    </dsp:sp>
    <dsp:sp modelId="{C61ACF96-B260-4001-8751-C7B218A42430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4DED79-E7F1-4D4E-B8A7-953F7057CC36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5AE10-F059-4393-BFAE-04D4CD569A4A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Backend: Spring boot</a:t>
          </a:r>
          <a:endParaRPr lang="en-US" sz="2200" kern="1200"/>
        </a:p>
      </dsp:txBody>
      <dsp:txXfrm>
        <a:off x="1357965" y="1471979"/>
        <a:ext cx="4887299" cy="1175727"/>
      </dsp:txXfrm>
    </dsp:sp>
    <dsp:sp modelId="{9D8FE15F-3DD8-41FE-92AF-A9231EFB7FFB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4E28B1-74FA-419E-B245-9F80672F6FA6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E2F4C-10B5-4957-9EB3-983B4548C979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Database: MySQL</a:t>
          </a:r>
          <a:endParaRPr lang="en-US" sz="2200" kern="1200"/>
        </a:p>
      </dsp:txBody>
      <dsp:txXfrm>
        <a:off x="1357965" y="2941639"/>
        <a:ext cx="4887299" cy="1175727"/>
      </dsp:txXfrm>
    </dsp:sp>
    <dsp:sp modelId="{86395AF5-FCC0-45C0-8A58-9D8C04C51B80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B60EC-67CE-40BE-8F93-41572B7CF1A0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8816E-9056-4E86-AEC1-A7F38E7D7DD5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API testing: Postman</a:t>
          </a:r>
          <a:endParaRPr lang="en-US" sz="2200" kern="1200"/>
        </a:p>
      </dsp:txBody>
      <dsp:txXfrm>
        <a:off x="1357965" y="4411299"/>
        <a:ext cx="4887299" cy="1175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AD884-53FD-2BCA-3C5E-62660AB51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92CA0-279C-6422-C053-A1646660D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9BA88-780E-C4DD-F569-ED9437146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1D6B-00A0-405B-9873-E7CEA707C516}" type="datetimeFigureOut">
              <a:rPr lang="en-SG" smtClean="0"/>
              <a:t>25/3/2025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CE85A-1BF4-1ECE-6B47-1408CFFA5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6C885-0859-57CC-1B11-E4CD91A52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6FAA4-85B1-40C6-8D96-20D7ADFB795C}" type="slidenum">
              <a:rPr lang="en-SG" smtClean="0"/>
              <a:pPr/>
              <a:t>‹#›</a:t>
            </a:fld>
            <a:r>
              <a:rPr lang="en-SG" dirty="0"/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1369532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FE4F-8BE5-06CA-FFE5-F11B43D55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48826-9169-CFA6-385E-D23EC2B25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5A4F3-8DA1-06FD-97AF-44AD2A68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1D6B-00A0-405B-9873-E7CEA707C516}" type="datetimeFigureOut">
              <a:rPr lang="en-SG" smtClean="0"/>
              <a:t>25/3/2025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5E267-1EEF-3736-EEDE-4CA7422F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4DEC1-A9F5-3368-3CFD-BC193242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6FAA4-85B1-40C6-8D96-20D7ADFB795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1886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9C1479-07F3-F2C7-1707-2553E82BC6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9D89B3-2D4E-CBF8-3B22-79F626536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9F80B-DAD8-C917-FFD3-BC08A891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1D6B-00A0-405B-9873-E7CEA707C516}" type="datetimeFigureOut">
              <a:rPr lang="en-SG" smtClean="0"/>
              <a:t>25/3/2025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D032E-54CE-23EB-BF9F-E22CF184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3FD1-D062-5C0A-EBAA-F85F199F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6FAA4-85B1-40C6-8D96-20D7ADFB795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932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9BB7A-7D3D-1288-1F6A-805D4C01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C9E7B-3024-940B-FD19-0EABE20C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61EEE-DB26-C04F-6FBC-D7B0698DB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1D6B-00A0-405B-9873-E7CEA707C516}" type="datetimeFigureOut">
              <a:rPr lang="en-SG" smtClean="0"/>
              <a:t>25/3/2025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A881C-DA4B-067F-499F-D2E7001F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56DA8-A2ED-6D5F-AE5B-94E4D328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6FAA4-85B1-40C6-8D96-20D7ADFB795C}" type="slidenum">
              <a:rPr lang="en-SG" smtClean="0"/>
              <a:pPr/>
              <a:t>‹#›</a:t>
            </a:fld>
            <a:r>
              <a:rPr lang="en-SG" dirty="0"/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311063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9CEE7-90DD-F020-EA30-14E0234B9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158FD-CF26-1A8D-FF53-10B451300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AF00C-8746-02B8-123B-78EDA7F2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1D6B-00A0-405B-9873-E7CEA707C516}" type="datetimeFigureOut">
              <a:rPr lang="en-SG" smtClean="0"/>
              <a:t>25/3/2025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C098D-45F0-EB11-C795-4AD8A4B4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F0C48-583E-CDED-184E-0D2A21876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6FAA4-85B1-40C6-8D96-20D7ADFB795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4145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71F35-C8F4-1F3C-0819-FBBE30B3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8E4DA-EC42-D946-1BED-D200085179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1795D-13BC-5A67-4566-425DBB012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3A3D8-217E-40CA-0E36-00336691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1D6B-00A0-405B-9873-E7CEA707C516}" type="datetimeFigureOut">
              <a:rPr lang="en-SG" smtClean="0"/>
              <a:t>25/3/2025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B4B8E-BAFC-43A2-615F-B9714CC65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CF4B5-D03D-FFF5-A327-B5276C25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6FAA4-85B1-40C6-8D96-20D7ADFB795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8119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3E4B2-0D45-6512-6C59-763D99B7F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D28A5-2F32-356B-64A9-B93CC5D09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25B78-9D4C-B60F-A222-3CC3350EC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7789A-B30A-E695-5956-099B094B9D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A75E93-6821-2BB2-3BA4-BE62ED370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6676B2-C184-71AB-3D36-D4BCD04F7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1D6B-00A0-405B-9873-E7CEA707C516}" type="datetimeFigureOut">
              <a:rPr lang="en-SG" smtClean="0"/>
              <a:t>25/3/2025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932C2-CF00-12AE-79C3-AC05B1E03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B36A1-5652-454C-1DCB-571D1D7F0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6FAA4-85B1-40C6-8D96-20D7ADFB795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128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79A5-1DDC-A286-A87F-9050DF124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94E8E7-9122-FA50-B915-204E13AB6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1D6B-00A0-405B-9873-E7CEA707C516}" type="datetimeFigureOut">
              <a:rPr lang="en-SG" smtClean="0"/>
              <a:t>25/3/2025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613F6-4611-777A-AAD9-46456A1DA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5F65A-53BD-5584-23F4-6EFB5808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6FAA4-85B1-40C6-8D96-20D7ADFB795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708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490F60-4356-35E9-EF28-8C28F828D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1D6B-00A0-405B-9873-E7CEA707C516}" type="datetimeFigureOut">
              <a:rPr lang="en-SG" smtClean="0"/>
              <a:t>25/3/2025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DCAEB8-BBC6-35FC-C06C-F6BF824B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E60C7-5C43-BEBA-4022-D977A6980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6FAA4-85B1-40C6-8D96-20D7ADFB795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3584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5C926-6640-AA49-7CE3-7DDA6CAC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F7D3E-0BBE-44F2-2394-615D14CA9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9D68E-CCEA-BE99-A590-F65981D72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4C87F-A52E-83E5-F465-2B404A80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1D6B-00A0-405B-9873-E7CEA707C516}" type="datetimeFigureOut">
              <a:rPr lang="en-SG" smtClean="0"/>
              <a:t>25/3/2025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C1E37-11CC-7FEB-1B8C-EE809D61C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61A17-A839-F165-2DFE-F4960D8D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6FAA4-85B1-40C6-8D96-20D7ADFB795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957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B9C0F-5ABB-4B98-4797-820466C9D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404E50-09BB-E6E8-DDE6-CC0B90515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5842F-1095-F7ED-7B01-79693E090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BE54E-CE28-4AB5-96D9-F78361C70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1D6B-00A0-405B-9873-E7CEA707C516}" type="datetimeFigureOut">
              <a:rPr lang="en-SG" smtClean="0"/>
              <a:t>25/3/2025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6ECE9-D41A-9E0D-EEFC-0F5F1332A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63890-7BED-95BE-1265-C4A16A7DB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6FAA4-85B1-40C6-8D96-20D7ADFB795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4583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923CFF-9D86-DA50-D62E-053A47AB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991D4-6131-E369-56E0-10EB71412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39557-5852-2B94-5949-931DE5635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D31D6B-00A0-405B-9873-E7CEA707C516}" type="datetimeFigureOut">
              <a:rPr lang="en-SG" smtClean="0"/>
              <a:t>25/3/2025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BD91A-5B83-2DF0-D69B-6AFA57366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AC882-6E55-5271-A7B6-7CCD81073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56FAA4-85B1-40C6-8D96-20D7ADFB795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4685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Floating Numbers And Letters On Top Of A Book">
            <a:extLst>
              <a:ext uri="{FF2B5EF4-FFF2-40B4-BE49-F238E27FC236}">
                <a16:creationId xmlns:a16="http://schemas.microsoft.com/office/drawing/2014/main" id="{AF15E758-B2A3-481F-9AC3-E849036C9B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1EB21E-BE9D-2A13-8DB9-8B87A1E8C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SG" sz="5200">
                <a:solidFill>
                  <a:srgbClr val="FFFFFF"/>
                </a:solidFill>
              </a:rPr>
              <a:t>Library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CFA4ED-16DD-3306-AFAE-C7AEA8A49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SG">
                <a:solidFill>
                  <a:srgbClr val="FFFFFF"/>
                </a:solidFill>
              </a:rPr>
              <a:t>Steve See Kwang Long </a:t>
            </a:r>
          </a:p>
          <a:p>
            <a:r>
              <a:rPr lang="en-SG">
                <a:solidFill>
                  <a:srgbClr val="FFFFFF"/>
                </a:solidFill>
              </a:rPr>
              <a:t>28 March 2025</a:t>
            </a:r>
          </a:p>
        </p:txBody>
      </p:sp>
    </p:spTree>
    <p:extLst>
      <p:ext uri="{BB962C8B-B14F-4D97-AF65-F5344CB8AC3E}">
        <p14:creationId xmlns:p14="http://schemas.microsoft.com/office/powerpoint/2010/main" val="92167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CDA7D-3098-D5D1-5AE6-DA48A5E34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CBE3E-E7A7-1D11-09FE-0C23C872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Wireframes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63088E-7F72-B7AC-66A8-72C8BEB3250B}"/>
              </a:ext>
            </a:extLst>
          </p:cNvPr>
          <p:cNvSpPr/>
          <p:nvPr/>
        </p:nvSpPr>
        <p:spPr>
          <a:xfrm>
            <a:off x="3795350" y="307428"/>
            <a:ext cx="5377912" cy="4177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50D9E-EAEB-D367-6DBD-E2A00DC5A669}"/>
              </a:ext>
            </a:extLst>
          </p:cNvPr>
          <p:cNvSpPr txBox="1"/>
          <p:nvPr/>
        </p:nvSpPr>
        <p:spPr>
          <a:xfrm>
            <a:off x="4376532" y="401227"/>
            <a:ext cx="406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Add New Book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730D6A-F7A8-094F-4EC1-99BD3D44527A}"/>
              </a:ext>
            </a:extLst>
          </p:cNvPr>
          <p:cNvSpPr txBox="1"/>
          <p:nvPr/>
        </p:nvSpPr>
        <p:spPr>
          <a:xfrm>
            <a:off x="4771741" y="1169764"/>
            <a:ext cx="32778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Book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4C5452-D865-5DF2-6FBC-F7299A2E23C8}"/>
              </a:ext>
            </a:extLst>
          </p:cNvPr>
          <p:cNvSpPr txBox="1"/>
          <p:nvPr/>
        </p:nvSpPr>
        <p:spPr>
          <a:xfrm>
            <a:off x="4771741" y="1681146"/>
            <a:ext cx="32778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8005E-34FA-A647-412B-77DD403AC4DB}"/>
              </a:ext>
            </a:extLst>
          </p:cNvPr>
          <p:cNvSpPr txBox="1"/>
          <p:nvPr/>
        </p:nvSpPr>
        <p:spPr>
          <a:xfrm>
            <a:off x="4771738" y="2225813"/>
            <a:ext cx="32778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Author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80E9C-3A99-98E1-1880-135029E0EBCC}"/>
              </a:ext>
            </a:extLst>
          </p:cNvPr>
          <p:cNvSpPr txBox="1"/>
          <p:nvPr/>
        </p:nvSpPr>
        <p:spPr>
          <a:xfrm>
            <a:off x="4771738" y="2735699"/>
            <a:ext cx="32778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Category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269F9E-0E8B-8132-E9A7-8B2592D0FDEF}"/>
              </a:ext>
            </a:extLst>
          </p:cNvPr>
          <p:cNvSpPr txBox="1"/>
          <p:nvPr/>
        </p:nvSpPr>
        <p:spPr>
          <a:xfrm>
            <a:off x="4771738" y="3281862"/>
            <a:ext cx="32778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ISBN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C23DF-A610-DBB3-A555-ECFCF936449A}"/>
              </a:ext>
            </a:extLst>
          </p:cNvPr>
          <p:cNvSpPr txBox="1"/>
          <p:nvPr/>
        </p:nvSpPr>
        <p:spPr>
          <a:xfrm>
            <a:off x="5616395" y="3865733"/>
            <a:ext cx="15885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Add Book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7FB5A84-5C3E-27F6-EF72-743FF6D8B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333961"/>
              </p:ext>
            </p:extLst>
          </p:nvPr>
        </p:nvGraphicFramePr>
        <p:xfrm>
          <a:off x="1477817" y="5133158"/>
          <a:ext cx="10569844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1119">
                  <a:extLst>
                    <a:ext uri="{9D8B030D-6E8A-4147-A177-3AD203B41FA5}">
                      <a16:colId xmlns:a16="http://schemas.microsoft.com/office/drawing/2014/main" val="992205825"/>
                    </a:ext>
                  </a:extLst>
                </a:gridCol>
                <a:gridCol w="960895">
                  <a:extLst>
                    <a:ext uri="{9D8B030D-6E8A-4147-A177-3AD203B41FA5}">
                      <a16:colId xmlns:a16="http://schemas.microsoft.com/office/drawing/2014/main" val="4108925521"/>
                    </a:ext>
                  </a:extLst>
                </a:gridCol>
                <a:gridCol w="1092630">
                  <a:extLst>
                    <a:ext uri="{9D8B030D-6E8A-4147-A177-3AD203B41FA5}">
                      <a16:colId xmlns:a16="http://schemas.microsoft.com/office/drawing/2014/main" val="1173842513"/>
                    </a:ext>
                  </a:extLst>
                </a:gridCol>
                <a:gridCol w="1325105">
                  <a:extLst>
                    <a:ext uri="{9D8B030D-6E8A-4147-A177-3AD203B41FA5}">
                      <a16:colId xmlns:a16="http://schemas.microsoft.com/office/drawing/2014/main" val="542927157"/>
                    </a:ext>
                  </a:extLst>
                </a:gridCol>
                <a:gridCol w="813661">
                  <a:extLst>
                    <a:ext uri="{9D8B030D-6E8A-4147-A177-3AD203B41FA5}">
                      <a16:colId xmlns:a16="http://schemas.microsoft.com/office/drawing/2014/main" val="3477815286"/>
                    </a:ext>
                  </a:extLst>
                </a:gridCol>
                <a:gridCol w="984143">
                  <a:extLst>
                    <a:ext uri="{9D8B030D-6E8A-4147-A177-3AD203B41FA5}">
                      <a16:colId xmlns:a16="http://schemas.microsoft.com/office/drawing/2014/main" val="3246938868"/>
                    </a:ext>
                  </a:extLst>
                </a:gridCol>
                <a:gridCol w="957554">
                  <a:extLst>
                    <a:ext uri="{9D8B030D-6E8A-4147-A177-3AD203B41FA5}">
                      <a16:colId xmlns:a16="http://schemas.microsoft.com/office/drawing/2014/main" val="1447140472"/>
                    </a:ext>
                  </a:extLst>
                </a:gridCol>
                <a:gridCol w="851338">
                  <a:extLst>
                    <a:ext uri="{9D8B030D-6E8A-4147-A177-3AD203B41FA5}">
                      <a16:colId xmlns:a16="http://schemas.microsoft.com/office/drawing/2014/main" val="1802967143"/>
                    </a:ext>
                  </a:extLst>
                </a:gridCol>
                <a:gridCol w="2383399">
                  <a:extLst>
                    <a:ext uri="{9D8B030D-6E8A-4147-A177-3AD203B41FA5}">
                      <a16:colId xmlns:a16="http://schemas.microsoft.com/office/drawing/2014/main" val="1429442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ISBN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Due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Fine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9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&lt;Borrow, Return, Edit, Remove&gt;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1221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96227D3-2EE0-C00B-E283-82B556A8A25F}"/>
              </a:ext>
            </a:extLst>
          </p:cNvPr>
          <p:cNvSpPr txBox="1"/>
          <p:nvPr/>
        </p:nvSpPr>
        <p:spPr>
          <a:xfrm>
            <a:off x="5423427" y="4668150"/>
            <a:ext cx="267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Inventory of Books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C59A1F-5AE3-8D43-D5C1-003ED5C2A5BE}"/>
              </a:ext>
            </a:extLst>
          </p:cNvPr>
          <p:cNvSpPr txBox="1"/>
          <p:nvPr/>
        </p:nvSpPr>
        <p:spPr>
          <a:xfrm>
            <a:off x="5651938" y="6426012"/>
            <a:ext cx="342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Page 1 of 10</a:t>
            </a:r>
          </a:p>
        </p:txBody>
      </p:sp>
    </p:spTree>
    <p:extLst>
      <p:ext uri="{BB962C8B-B14F-4D97-AF65-F5344CB8AC3E}">
        <p14:creationId xmlns:p14="http://schemas.microsoft.com/office/powerpoint/2010/main" val="562110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68AB5-EE23-0C49-31E8-47CCD89EC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06AE4-01A8-1BD2-DAA4-707CFD1BC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Wireframes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2767D7-877A-E10F-4811-BDD9CD8D5BD7}"/>
              </a:ext>
            </a:extLst>
          </p:cNvPr>
          <p:cNvSpPr/>
          <p:nvPr/>
        </p:nvSpPr>
        <p:spPr>
          <a:xfrm>
            <a:off x="4739901" y="284951"/>
            <a:ext cx="5377912" cy="46333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82D7A-1094-FA09-DA47-016804EC32FC}"/>
              </a:ext>
            </a:extLst>
          </p:cNvPr>
          <p:cNvSpPr txBox="1"/>
          <p:nvPr/>
        </p:nvSpPr>
        <p:spPr>
          <a:xfrm>
            <a:off x="5321083" y="615233"/>
            <a:ext cx="406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Add New User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2D1BA9-3B4B-9D50-F657-1070A840AB7C}"/>
              </a:ext>
            </a:extLst>
          </p:cNvPr>
          <p:cNvSpPr txBox="1"/>
          <p:nvPr/>
        </p:nvSpPr>
        <p:spPr>
          <a:xfrm>
            <a:off x="5716292" y="1383770"/>
            <a:ext cx="32778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User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7AB2A0-57DF-EDC7-D446-066ABCDE98A4}"/>
              </a:ext>
            </a:extLst>
          </p:cNvPr>
          <p:cNvSpPr txBox="1"/>
          <p:nvPr/>
        </p:nvSpPr>
        <p:spPr>
          <a:xfrm>
            <a:off x="5716292" y="1895152"/>
            <a:ext cx="32778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Username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D1BE38-8267-9320-38AC-E4391077DDF7}"/>
              </a:ext>
            </a:extLst>
          </p:cNvPr>
          <p:cNvSpPr txBox="1"/>
          <p:nvPr/>
        </p:nvSpPr>
        <p:spPr>
          <a:xfrm>
            <a:off x="5716289" y="2439819"/>
            <a:ext cx="32778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Email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6A6362-877A-6272-15CF-957CAE79C27F}"/>
              </a:ext>
            </a:extLst>
          </p:cNvPr>
          <p:cNvSpPr txBox="1"/>
          <p:nvPr/>
        </p:nvSpPr>
        <p:spPr>
          <a:xfrm>
            <a:off x="5716289" y="2949705"/>
            <a:ext cx="32778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Enter Password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B2C2D2-C948-E3E2-79B7-D10374F480F2}"/>
              </a:ext>
            </a:extLst>
          </p:cNvPr>
          <p:cNvSpPr txBox="1"/>
          <p:nvPr/>
        </p:nvSpPr>
        <p:spPr>
          <a:xfrm>
            <a:off x="5716289" y="3495868"/>
            <a:ext cx="32778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Select Role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D825C0-53B0-6390-F9F1-BF49708AB40D}"/>
              </a:ext>
            </a:extLst>
          </p:cNvPr>
          <p:cNvSpPr txBox="1"/>
          <p:nvPr/>
        </p:nvSpPr>
        <p:spPr>
          <a:xfrm>
            <a:off x="6560946" y="4079739"/>
            <a:ext cx="15885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Add User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F63A5C60-D781-B553-E8D7-D514BC953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799808"/>
              </p:ext>
            </p:extLst>
          </p:nvPr>
        </p:nvGraphicFramePr>
        <p:xfrm>
          <a:off x="2873287" y="5477600"/>
          <a:ext cx="9196953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1373">
                  <a:extLst>
                    <a:ext uri="{9D8B030D-6E8A-4147-A177-3AD203B41FA5}">
                      <a16:colId xmlns:a16="http://schemas.microsoft.com/office/drawing/2014/main" val="992205825"/>
                    </a:ext>
                  </a:extLst>
                </a:gridCol>
                <a:gridCol w="1759058">
                  <a:extLst>
                    <a:ext uri="{9D8B030D-6E8A-4147-A177-3AD203B41FA5}">
                      <a16:colId xmlns:a16="http://schemas.microsoft.com/office/drawing/2014/main" val="4108925521"/>
                    </a:ext>
                  </a:extLst>
                </a:gridCol>
                <a:gridCol w="2665708">
                  <a:extLst>
                    <a:ext uri="{9D8B030D-6E8A-4147-A177-3AD203B41FA5}">
                      <a16:colId xmlns:a16="http://schemas.microsoft.com/office/drawing/2014/main" val="1173842513"/>
                    </a:ext>
                  </a:extLst>
                </a:gridCol>
                <a:gridCol w="1805553">
                  <a:extLst>
                    <a:ext uri="{9D8B030D-6E8A-4147-A177-3AD203B41FA5}">
                      <a16:colId xmlns:a16="http://schemas.microsoft.com/office/drawing/2014/main" val="542927157"/>
                    </a:ext>
                  </a:extLst>
                </a:gridCol>
                <a:gridCol w="2185261">
                  <a:extLst>
                    <a:ext uri="{9D8B030D-6E8A-4147-A177-3AD203B41FA5}">
                      <a16:colId xmlns:a16="http://schemas.microsoft.com/office/drawing/2014/main" val="1429442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9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&lt;Edit, Remove&gt;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1221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5A89F827-6F6A-D74C-D2A6-0C371A36B971}"/>
              </a:ext>
            </a:extLst>
          </p:cNvPr>
          <p:cNvSpPr txBox="1"/>
          <p:nvPr/>
        </p:nvSpPr>
        <p:spPr>
          <a:xfrm>
            <a:off x="6755613" y="4981595"/>
            <a:ext cx="267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List of Users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A7C747-06B4-41A0-14F2-7A441BE8E306}"/>
              </a:ext>
            </a:extLst>
          </p:cNvPr>
          <p:cNvSpPr txBox="1"/>
          <p:nvPr/>
        </p:nvSpPr>
        <p:spPr>
          <a:xfrm>
            <a:off x="6889531" y="6287545"/>
            <a:ext cx="342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Page 1 of 10</a:t>
            </a:r>
          </a:p>
        </p:txBody>
      </p:sp>
    </p:spTree>
    <p:extLst>
      <p:ext uri="{BB962C8B-B14F-4D97-AF65-F5344CB8AC3E}">
        <p14:creationId xmlns:p14="http://schemas.microsoft.com/office/powerpoint/2010/main" val="933790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C9268-3BFB-2221-3957-1D642B7F3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9BC70-ACD1-CEA2-344E-25853B8C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Wireframes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8A0D2646-DB04-1A27-7708-B7162EF34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12245"/>
              </p:ext>
            </p:extLst>
          </p:nvPr>
        </p:nvGraphicFramePr>
        <p:xfrm>
          <a:off x="838200" y="2326896"/>
          <a:ext cx="10323786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1119">
                  <a:extLst>
                    <a:ext uri="{9D8B030D-6E8A-4147-A177-3AD203B41FA5}">
                      <a16:colId xmlns:a16="http://schemas.microsoft.com/office/drawing/2014/main" val="992205825"/>
                    </a:ext>
                  </a:extLst>
                </a:gridCol>
                <a:gridCol w="960895">
                  <a:extLst>
                    <a:ext uri="{9D8B030D-6E8A-4147-A177-3AD203B41FA5}">
                      <a16:colId xmlns:a16="http://schemas.microsoft.com/office/drawing/2014/main" val="4108925521"/>
                    </a:ext>
                  </a:extLst>
                </a:gridCol>
                <a:gridCol w="1092630">
                  <a:extLst>
                    <a:ext uri="{9D8B030D-6E8A-4147-A177-3AD203B41FA5}">
                      <a16:colId xmlns:a16="http://schemas.microsoft.com/office/drawing/2014/main" val="1173842513"/>
                    </a:ext>
                  </a:extLst>
                </a:gridCol>
                <a:gridCol w="1937466">
                  <a:extLst>
                    <a:ext uri="{9D8B030D-6E8A-4147-A177-3AD203B41FA5}">
                      <a16:colId xmlns:a16="http://schemas.microsoft.com/office/drawing/2014/main" val="542927157"/>
                    </a:ext>
                  </a:extLst>
                </a:gridCol>
                <a:gridCol w="1387366">
                  <a:extLst>
                    <a:ext uri="{9D8B030D-6E8A-4147-A177-3AD203B41FA5}">
                      <a16:colId xmlns:a16="http://schemas.microsoft.com/office/drawing/2014/main" val="3477815286"/>
                    </a:ext>
                  </a:extLst>
                </a:gridCol>
                <a:gridCol w="1608083">
                  <a:extLst>
                    <a:ext uri="{9D8B030D-6E8A-4147-A177-3AD203B41FA5}">
                      <a16:colId xmlns:a16="http://schemas.microsoft.com/office/drawing/2014/main" val="3246938868"/>
                    </a:ext>
                  </a:extLst>
                </a:gridCol>
                <a:gridCol w="2136227">
                  <a:extLst>
                    <a:ext uri="{9D8B030D-6E8A-4147-A177-3AD203B41FA5}">
                      <a16:colId xmlns:a16="http://schemas.microsoft.com/office/drawing/2014/main" val="1447140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Borrow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ISBN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Borrow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Due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Return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9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&lt;Returned, Borrowed&gt;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1221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493DAC1-933C-4D31-4FCE-772AF28CC9A4}"/>
              </a:ext>
            </a:extLst>
          </p:cNvPr>
          <p:cNvSpPr txBox="1"/>
          <p:nvPr/>
        </p:nvSpPr>
        <p:spPr>
          <a:xfrm>
            <a:off x="4783810" y="1861888"/>
            <a:ext cx="267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Borrowing History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C20763-8243-65BA-CC73-0A6690A60B90}"/>
              </a:ext>
            </a:extLst>
          </p:cNvPr>
          <p:cNvSpPr txBox="1"/>
          <p:nvPr/>
        </p:nvSpPr>
        <p:spPr>
          <a:xfrm>
            <a:off x="5202621" y="3429000"/>
            <a:ext cx="342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Page 1 of 10</a:t>
            </a:r>
          </a:p>
        </p:txBody>
      </p:sp>
    </p:spTree>
    <p:extLst>
      <p:ext uri="{BB962C8B-B14F-4D97-AF65-F5344CB8AC3E}">
        <p14:creationId xmlns:p14="http://schemas.microsoft.com/office/powerpoint/2010/main" val="2247466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77BEE-9F4E-BE7A-8630-FDE04CF76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06B88F9-42ED-48A7-80B1-8A0D76F33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8D323F3-5366-46A1-A430-A21785CAC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48A7A-FB73-4AAA-4700-F539D531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4727448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Screenshots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94368A0-A606-4A85-99C2-5DEC95FCC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5801B5-3AF8-067C-809C-B4C1ACEF36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46" r="15198" b="1"/>
          <a:stretch/>
        </p:blipFill>
        <p:spPr>
          <a:xfrm>
            <a:off x="420624" y="276894"/>
            <a:ext cx="5577840" cy="4087368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5BE384-68B3-F4D3-2605-62E10BE6D4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91" b="-1"/>
          <a:stretch/>
        </p:blipFill>
        <p:spPr>
          <a:xfrm>
            <a:off x="6190488" y="276894"/>
            <a:ext cx="5577840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01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70105C-2FDD-9173-3F06-9D44B8EBC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D5CE0-CD13-35DC-83E2-74A3D080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Screenshots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88AC6F-8138-0C71-EC79-B9C46E780C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0"/>
          <a:stretch/>
        </p:blipFill>
        <p:spPr>
          <a:xfrm>
            <a:off x="907648" y="2091095"/>
            <a:ext cx="4714356" cy="420624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896615-E966-828A-2B61-098219C69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462" y="2086081"/>
            <a:ext cx="5007428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57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721899-D399-714B-1F84-EEDF28318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549E48-55B4-43FA-96F3-A3F777E0F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A2F9A-2C37-9DDB-8A5C-7CF901370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Screenshots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241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51BC7-3C4A-0461-A7FB-40F286CE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63"/>
          <a:stretch/>
        </p:blipFill>
        <p:spPr>
          <a:xfrm>
            <a:off x="6524339" y="2112783"/>
            <a:ext cx="5080109" cy="4106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045772-1F8E-135C-CD3B-6F103D2D4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00" y="2112783"/>
            <a:ext cx="4705945" cy="411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2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8CD026-1718-B3DD-F73D-1A4DEEAA2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A4EAF3-6BE2-06D9-F392-14091A8A9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Screenshots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member registration form&#10;&#10;AI-generated content may be incorrect.">
            <a:extLst>
              <a:ext uri="{FF2B5EF4-FFF2-40B4-BE49-F238E27FC236}">
                <a16:creationId xmlns:a16="http://schemas.microsoft.com/office/drawing/2014/main" id="{3AA9FAE6-322A-D0DD-0B1B-FF31D134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75"/>
          <a:stretch/>
        </p:blipFill>
        <p:spPr>
          <a:xfrm>
            <a:off x="1024834" y="2248750"/>
            <a:ext cx="4413526" cy="3632514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806BA6E-D287-BBAC-9D06-74697C894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2654793"/>
            <a:ext cx="4648950" cy="262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04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ED43B-A244-0803-B784-491436630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 dirty="0"/>
              <a:t>Documentation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56F444-3212-CE0C-EFB9-82F34845C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SG" dirty="0"/>
              <a:t>BRD, SRS</a:t>
            </a:r>
          </a:p>
          <a:p>
            <a:r>
              <a:rPr lang="en-SG" dirty="0"/>
              <a:t>ERD</a:t>
            </a:r>
          </a:p>
          <a:p>
            <a:r>
              <a:rPr lang="en-SG" dirty="0"/>
              <a:t>Test Cases (36 test cases)</a:t>
            </a:r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User Manual</a:t>
            </a:r>
          </a:p>
          <a:p>
            <a:pPr marL="0" indent="0">
              <a:buNone/>
            </a:pPr>
            <a:endParaRPr lang="en-SG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10D194F-EC2F-B8FA-0B4C-18046CDE16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824711"/>
              </p:ext>
            </p:extLst>
          </p:nvPr>
        </p:nvGraphicFramePr>
        <p:xfrm>
          <a:off x="1327332" y="3532395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806463" progId="Excel.Sheet.12">
                  <p:embed/>
                </p:oleObj>
              </mc:Choice>
              <mc:Fallback>
                <p:oleObj name="Worksheet" showAsIcon="1" r:id="rId2" imgW="914400" imgH="806463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7961D38-280C-A146-DC69-70269DAAF3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27332" y="3532395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851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97C3F3-D823-79A9-DA6C-91A30A56D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38E2D-40D4-F79A-6885-81B9C1B3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/>
              <a:t>Challenges &amp; Lesson Learnt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D2B4F-A2DF-1407-A194-BC1BCEE08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SG" sz="2200" dirty="0"/>
              <a:t>Leverage ChatGPT wisely</a:t>
            </a:r>
          </a:p>
          <a:p>
            <a:r>
              <a:rPr lang="en-SG" sz="2200" dirty="0"/>
              <a:t>Divide and conquer</a:t>
            </a:r>
          </a:p>
          <a:p>
            <a:r>
              <a:rPr lang="en-SG" sz="2200" dirty="0"/>
              <a:t>Know the common failure points</a:t>
            </a:r>
          </a:p>
          <a:p>
            <a:pPr lvl="1"/>
            <a:r>
              <a:rPr lang="en-SG" sz="2200" dirty="0"/>
              <a:t>API request / response (use Chrome Inspect, Postman)</a:t>
            </a:r>
          </a:p>
          <a:p>
            <a:pPr lvl="1"/>
            <a:r>
              <a:rPr lang="en-SG" sz="2200" dirty="0"/>
              <a:t>Frontend (e.g. </a:t>
            </a:r>
            <a:r>
              <a:rPr lang="en-SG" sz="2200" dirty="0" err="1"/>
              <a:t>userState</a:t>
            </a:r>
            <a:r>
              <a:rPr lang="en-SG" sz="2200" dirty="0"/>
              <a:t> issues)</a:t>
            </a:r>
          </a:p>
          <a:p>
            <a:pPr lvl="1"/>
            <a:r>
              <a:rPr lang="en-SG" sz="2200" dirty="0"/>
              <a:t>Backend (e.g. API parameters not matched)</a:t>
            </a:r>
          </a:p>
          <a:p>
            <a:pPr marL="457200" lvl="1" indent="0">
              <a:buNone/>
            </a:pPr>
            <a:endParaRPr lang="en-SG" sz="2200" dirty="0"/>
          </a:p>
          <a:p>
            <a:pPr lvl="1"/>
            <a:endParaRPr lang="en-SG" sz="2200" dirty="0"/>
          </a:p>
        </p:txBody>
      </p:sp>
    </p:spTree>
    <p:extLst>
      <p:ext uri="{BB962C8B-B14F-4D97-AF65-F5344CB8AC3E}">
        <p14:creationId xmlns:p14="http://schemas.microsoft.com/office/powerpoint/2010/main" val="4278474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B80CF9-2305-8BF0-BB8B-576079839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18B79-0687-2880-B9CD-4FE548DF4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/>
              <a:t>Possible Enhancements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2D695-BD2B-2A01-C2D2-5AB183E50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SG" sz="2200" dirty="0"/>
              <a:t>Reserve Books</a:t>
            </a:r>
          </a:p>
          <a:p>
            <a:r>
              <a:rPr lang="en-SG" sz="2200" dirty="0"/>
              <a:t>Facility to repay fines</a:t>
            </a:r>
          </a:p>
          <a:p>
            <a:r>
              <a:rPr lang="en-SG" sz="2200" dirty="0"/>
              <a:t>Membership validity dates</a:t>
            </a:r>
          </a:p>
          <a:p>
            <a:r>
              <a:rPr lang="en-SG" sz="2200" dirty="0"/>
              <a:t>Enhance UI/UX further</a:t>
            </a:r>
          </a:p>
          <a:p>
            <a:r>
              <a:rPr lang="en-SG" sz="2200" dirty="0"/>
              <a:t>Security testing</a:t>
            </a:r>
          </a:p>
          <a:p>
            <a:pPr marL="457200" lvl="1" indent="0">
              <a:buNone/>
            </a:pPr>
            <a:endParaRPr lang="en-SG" sz="2200" dirty="0"/>
          </a:p>
          <a:p>
            <a:pPr lvl="1"/>
            <a:endParaRPr lang="en-SG" sz="2200" dirty="0"/>
          </a:p>
        </p:txBody>
      </p:sp>
    </p:spTree>
    <p:extLst>
      <p:ext uri="{BB962C8B-B14F-4D97-AF65-F5344CB8AC3E}">
        <p14:creationId xmlns:p14="http://schemas.microsoft.com/office/powerpoint/2010/main" val="749243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DEDDA-621C-26D5-51B8-53396194D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SG" sz="3200"/>
              <a:t>Agenda</a:t>
            </a:r>
          </a:p>
        </p:txBody>
      </p: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8C2A9800-4C93-D32F-7E4C-18C35F76CD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797" r="15367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0371B-1DD5-619C-36AF-CBC8808B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SG" sz="1700" dirty="0"/>
              <a:t>What is LMS about?</a:t>
            </a:r>
          </a:p>
          <a:p>
            <a:r>
              <a:rPr lang="en-SG" sz="1700" dirty="0"/>
              <a:t>Tech Stack</a:t>
            </a:r>
          </a:p>
          <a:p>
            <a:r>
              <a:rPr lang="en-SG" sz="1700" dirty="0"/>
              <a:t>Key Features</a:t>
            </a:r>
          </a:p>
          <a:p>
            <a:r>
              <a:rPr lang="en-SG" sz="1700" dirty="0"/>
              <a:t>Key Rules</a:t>
            </a:r>
          </a:p>
          <a:p>
            <a:r>
              <a:rPr lang="en-SG" sz="1700" dirty="0"/>
              <a:t>System Architecture</a:t>
            </a:r>
          </a:p>
          <a:p>
            <a:r>
              <a:rPr lang="en-SG" sz="1700" dirty="0"/>
              <a:t>High Level Design</a:t>
            </a:r>
          </a:p>
          <a:p>
            <a:r>
              <a:rPr lang="en-SG" sz="1700" dirty="0"/>
              <a:t>Wireframes &amp; Screenshots</a:t>
            </a:r>
          </a:p>
          <a:p>
            <a:r>
              <a:rPr lang="en-SG" sz="1700" dirty="0"/>
              <a:t>Documentation</a:t>
            </a:r>
          </a:p>
          <a:p>
            <a:r>
              <a:rPr lang="en-SG" sz="1700" dirty="0"/>
              <a:t>Challenges &amp; Lesson Learnt</a:t>
            </a:r>
          </a:p>
          <a:p>
            <a:r>
              <a:rPr lang="en-SG" sz="1700" dirty="0"/>
              <a:t>Possible Enhancements</a:t>
            </a:r>
          </a:p>
        </p:txBody>
      </p:sp>
    </p:spTree>
    <p:extLst>
      <p:ext uri="{BB962C8B-B14F-4D97-AF65-F5344CB8AC3E}">
        <p14:creationId xmlns:p14="http://schemas.microsoft.com/office/powerpoint/2010/main" val="312847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7BA8C6-1DC0-CC58-580F-85ECE4F4E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EF1E0-EAF3-E653-3D5B-DAFAE4EF5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SG" sz="4000"/>
              <a:t>What is it?</a:t>
            </a:r>
          </a:p>
        </p:txBody>
      </p:sp>
      <p:pic>
        <p:nvPicPr>
          <p:cNvPr id="5" name="Picture 4" descr="A top view of books with different cover colors">
            <a:extLst>
              <a:ext uri="{FF2B5EF4-FFF2-40B4-BE49-F238E27FC236}">
                <a16:creationId xmlns:a16="http://schemas.microsoft.com/office/drawing/2014/main" id="{85221A6B-9C7D-C50B-A447-F2BB0960A4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2" r="9810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1C940-846D-3135-DDA5-EA60BF148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SG" sz="1700" dirty="0"/>
              <a:t>Implemented a Library Management System (LMS) :</a:t>
            </a:r>
          </a:p>
          <a:p>
            <a:r>
              <a:rPr lang="en-SG" sz="1700" dirty="0"/>
              <a:t>Borrow and return books</a:t>
            </a:r>
          </a:p>
          <a:p>
            <a:r>
              <a:rPr lang="en-SG" sz="1700" dirty="0"/>
              <a:t>Track books loan status and fines</a:t>
            </a:r>
          </a:p>
          <a:p>
            <a:r>
              <a:rPr lang="en-SG" sz="1700" dirty="0"/>
              <a:t>Borrow history</a:t>
            </a:r>
          </a:p>
          <a:p>
            <a:r>
              <a:rPr lang="en-SG" sz="1700" dirty="0"/>
              <a:t>Add new users and books</a:t>
            </a:r>
          </a:p>
          <a:p>
            <a:r>
              <a:rPr lang="en-SG" sz="1700" dirty="0"/>
              <a:t>Register new members</a:t>
            </a:r>
          </a:p>
          <a:p>
            <a:r>
              <a:rPr lang="en-SG" sz="1700" dirty="0"/>
              <a:t>Password reset</a:t>
            </a:r>
          </a:p>
          <a:p>
            <a:r>
              <a:rPr lang="en-SG" sz="1700" dirty="0"/>
              <a:t>Performance  (&lt;= 3 secs)</a:t>
            </a:r>
          </a:p>
          <a:p>
            <a:r>
              <a:rPr lang="en-SG" sz="1700" dirty="0"/>
              <a:t>Validations in place (e.g. password checks, duplicate IDs)</a:t>
            </a:r>
          </a:p>
          <a:p>
            <a:endParaRPr lang="en-SG" sz="1700" dirty="0"/>
          </a:p>
        </p:txBody>
      </p:sp>
    </p:spTree>
    <p:extLst>
      <p:ext uri="{BB962C8B-B14F-4D97-AF65-F5344CB8AC3E}">
        <p14:creationId xmlns:p14="http://schemas.microsoft.com/office/powerpoint/2010/main" val="3626686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7C9B8-5161-A7A7-F980-0CB576C6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SG" sz="6200"/>
              <a:t>Technology Stack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E3B1BC-C5AF-0FB8-E828-949B9F1AB0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7785323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186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60230-20EA-1BFE-7DB9-33284412A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SG" sz="5400"/>
              <a:t>Key Features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77155-07E4-53B7-7E5E-62CE59BFE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endParaRPr lang="en-SG" sz="22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9F796A-1C5B-0A90-1D77-C966C964DA1A}"/>
              </a:ext>
            </a:extLst>
          </p:cNvPr>
          <p:cNvSpPr txBox="1">
            <a:spLocks/>
          </p:cNvSpPr>
          <p:nvPr/>
        </p:nvSpPr>
        <p:spPr>
          <a:xfrm>
            <a:off x="512737" y="1825624"/>
            <a:ext cx="3710553" cy="415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User management:</a:t>
            </a:r>
          </a:p>
          <a:p>
            <a:pPr lvl="1"/>
            <a:r>
              <a:rPr lang="en-SG"/>
              <a:t>Login / Logout</a:t>
            </a:r>
          </a:p>
          <a:p>
            <a:pPr lvl="1"/>
            <a:r>
              <a:rPr lang="en-SG"/>
              <a:t>Add Admin</a:t>
            </a:r>
          </a:p>
          <a:p>
            <a:pPr lvl="1"/>
            <a:r>
              <a:rPr lang="en-SG"/>
              <a:t>Remove Admin</a:t>
            </a:r>
          </a:p>
          <a:p>
            <a:pPr lvl="1"/>
            <a:r>
              <a:rPr lang="en-SG"/>
              <a:t>Edit Admin</a:t>
            </a:r>
          </a:p>
          <a:p>
            <a:pPr lvl="1"/>
            <a:r>
              <a:rPr lang="en-SG"/>
              <a:t>Add Member</a:t>
            </a:r>
          </a:p>
          <a:p>
            <a:pPr lvl="1"/>
            <a:r>
              <a:rPr lang="en-SG"/>
              <a:t>Remove Member</a:t>
            </a:r>
          </a:p>
          <a:p>
            <a:pPr lvl="1"/>
            <a:r>
              <a:rPr lang="en-SG"/>
              <a:t>Edit Member</a:t>
            </a:r>
          </a:p>
          <a:p>
            <a:pPr lvl="1"/>
            <a:r>
              <a:rPr lang="en-SG"/>
              <a:t>Search Users</a:t>
            </a:r>
            <a:endParaRPr lang="en-S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7BCC5F-FB5A-76D4-8319-0266D87719BC}"/>
              </a:ext>
            </a:extLst>
          </p:cNvPr>
          <p:cNvSpPr txBox="1">
            <a:spLocks/>
          </p:cNvSpPr>
          <p:nvPr/>
        </p:nvSpPr>
        <p:spPr>
          <a:xfrm>
            <a:off x="4283995" y="1825625"/>
            <a:ext cx="3710553" cy="2978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Book management:</a:t>
            </a:r>
          </a:p>
          <a:p>
            <a:pPr lvl="1"/>
            <a:r>
              <a:rPr lang="en-SG" dirty="0"/>
              <a:t>Add Books</a:t>
            </a:r>
          </a:p>
          <a:p>
            <a:pPr lvl="1"/>
            <a:r>
              <a:rPr lang="en-SG" dirty="0"/>
              <a:t>Remove Books</a:t>
            </a:r>
          </a:p>
          <a:p>
            <a:pPr lvl="1"/>
            <a:r>
              <a:rPr lang="en-SG" dirty="0"/>
              <a:t>Edit Books</a:t>
            </a:r>
          </a:p>
          <a:p>
            <a:pPr lvl="1"/>
            <a:r>
              <a:rPr lang="en-SG" dirty="0"/>
              <a:t>Search Books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7CBB2B-16F8-4EB2-6CB4-5DB0CB064496}"/>
              </a:ext>
            </a:extLst>
          </p:cNvPr>
          <p:cNvSpPr txBox="1">
            <a:spLocks/>
          </p:cNvSpPr>
          <p:nvPr/>
        </p:nvSpPr>
        <p:spPr>
          <a:xfrm>
            <a:off x="8117239" y="1825625"/>
            <a:ext cx="3971439" cy="2978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Lending management:</a:t>
            </a:r>
          </a:p>
          <a:p>
            <a:pPr lvl="1"/>
            <a:r>
              <a:rPr lang="en-SG" dirty="0"/>
              <a:t>Borrow Books</a:t>
            </a:r>
          </a:p>
          <a:p>
            <a:pPr lvl="1"/>
            <a:r>
              <a:rPr lang="en-SG" dirty="0"/>
              <a:t>Return Books</a:t>
            </a:r>
          </a:p>
          <a:p>
            <a:pPr lvl="1"/>
            <a:r>
              <a:rPr lang="en-SG" dirty="0"/>
              <a:t>Track Loan Status</a:t>
            </a:r>
          </a:p>
          <a:p>
            <a:pPr lvl="1"/>
            <a:r>
              <a:rPr lang="en-SG" dirty="0"/>
              <a:t>Overdue</a:t>
            </a:r>
          </a:p>
          <a:p>
            <a:pPr lvl="1"/>
            <a:r>
              <a:rPr lang="en-SG" dirty="0"/>
              <a:t>Fines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BD7E56-6204-1F4A-0ABE-BA8AC05F63A6}"/>
              </a:ext>
            </a:extLst>
          </p:cNvPr>
          <p:cNvSpPr txBox="1">
            <a:spLocks/>
          </p:cNvSpPr>
          <p:nvPr/>
        </p:nvSpPr>
        <p:spPr>
          <a:xfrm>
            <a:off x="4283995" y="4417017"/>
            <a:ext cx="3971439" cy="1655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Miscellaneous:</a:t>
            </a:r>
          </a:p>
          <a:p>
            <a:pPr lvl="1"/>
            <a:r>
              <a:rPr lang="en-SG" dirty="0"/>
              <a:t>Password reset</a:t>
            </a:r>
          </a:p>
          <a:p>
            <a:pPr lvl="1"/>
            <a:r>
              <a:rPr lang="en-SG" dirty="0"/>
              <a:t>Register new members</a:t>
            </a:r>
          </a:p>
        </p:txBody>
      </p:sp>
    </p:spTree>
    <p:extLst>
      <p:ext uri="{BB962C8B-B14F-4D97-AF65-F5344CB8AC3E}">
        <p14:creationId xmlns:p14="http://schemas.microsoft.com/office/powerpoint/2010/main" val="281398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8E7018-B037-5A9A-D630-999B46667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2628E-8376-F70A-11C0-FE1BAD5E9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2" y="741391"/>
            <a:ext cx="5479719" cy="1616203"/>
          </a:xfrm>
        </p:spPr>
        <p:txBody>
          <a:bodyPr anchor="b">
            <a:normAutofit/>
          </a:bodyPr>
          <a:lstStyle/>
          <a:p>
            <a:r>
              <a:rPr lang="en-SG" sz="3200"/>
              <a:t>Key Rules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0BBF705-DFF8-E8AD-B502-16D09F316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5479719" cy="3447832"/>
          </a:xfrm>
        </p:spPr>
        <p:txBody>
          <a:bodyPr anchor="t">
            <a:normAutofit/>
          </a:bodyPr>
          <a:lstStyle/>
          <a:p>
            <a:r>
              <a:rPr lang="en-SG" sz="1700"/>
              <a:t>Borrow Books: </a:t>
            </a:r>
          </a:p>
          <a:p>
            <a:pPr lvl="1"/>
            <a:r>
              <a:rPr lang="en-SG" sz="1700"/>
              <a:t>Cannot borrow if there is overdue book</a:t>
            </a:r>
          </a:p>
          <a:p>
            <a:pPr lvl="1"/>
            <a:r>
              <a:rPr lang="en-SG" sz="1700"/>
              <a:t>Max 3 books</a:t>
            </a:r>
          </a:p>
          <a:p>
            <a:pPr lvl="1"/>
            <a:endParaRPr lang="en-SG" sz="1700"/>
          </a:p>
          <a:p>
            <a:r>
              <a:rPr lang="en-SG" sz="1700"/>
              <a:t>Admin: </a:t>
            </a:r>
          </a:p>
          <a:p>
            <a:pPr lvl="1"/>
            <a:r>
              <a:rPr lang="en-SG" sz="1700"/>
              <a:t>Cannot edit or remove book if it is borrowed/overdue</a:t>
            </a:r>
          </a:p>
          <a:p>
            <a:pPr lvl="1"/>
            <a:r>
              <a:rPr lang="en-SG" sz="1700"/>
              <a:t>Cannot remove user if he has borrowed book</a:t>
            </a:r>
          </a:p>
          <a:p>
            <a:pPr marL="457200" lvl="1" indent="0">
              <a:buNone/>
            </a:pPr>
            <a:endParaRPr lang="en-SG" sz="1700"/>
          </a:p>
          <a:p>
            <a:r>
              <a:rPr lang="en-SG" sz="1700"/>
              <a:t>Fine Calculation: </a:t>
            </a:r>
          </a:p>
          <a:p>
            <a:pPr lvl="1"/>
            <a:r>
              <a:rPr lang="en-SG" sz="1700"/>
              <a:t>$0.50 per day overdue, up to max. of $20</a:t>
            </a:r>
          </a:p>
          <a:p>
            <a:pPr marL="457200" lvl="1" indent="0">
              <a:buNone/>
            </a:pPr>
            <a:endParaRPr lang="en-SG" sz="1700"/>
          </a:p>
          <a:p>
            <a:pPr marL="457200" lvl="1" indent="0">
              <a:buNone/>
            </a:pPr>
            <a:endParaRPr lang="en-SG" sz="1700"/>
          </a:p>
        </p:txBody>
      </p:sp>
      <p:pic>
        <p:nvPicPr>
          <p:cNvPr id="12" name="Picture 11" descr="A book on a table&#10;&#10;AI-generated content may be incorrect.">
            <a:extLst>
              <a:ext uri="{FF2B5EF4-FFF2-40B4-BE49-F238E27FC236}">
                <a16:creationId xmlns:a16="http://schemas.microsoft.com/office/drawing/2014/main" id="{11C92C37-D4C2-2309-DFA0-8A99A0AD94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40" r="32096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CE57D37-C2D0-066B-1AE3-6F424434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4DCA44-89CF-872A-903F-96C50780E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0CC4F5-AC85-FFFA-7EB5-33C4FCE9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1951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379E6F-EAC8-0484-D5C4-90072B7B5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D4D3C-29B4-CB97-14F4-7EDD72B75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System Architecture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2F7B01-A0B7-0E74-9AFA-DDA0CA3CC8FA}"/>
              </a:ext>
            </a:extLst>
          </p:cNvPr>
          <p:cNvSpPr/>
          <p:nvPr/>
        </p:nvSpPr>
        <p:spPr>
          <a:xfrm>
            <a:off x="972793" y="2200877"/>
            <a:ext cx="4014061" cy="9453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Frontend (React)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725AB-A3FE-0EDF-6BEB-E51155BB2132}"/>
              </a:ext>
            </a:extLst>
          </p:cNvPr>
          <p:cNvSpPr/>
          <p:nvPr/>
        </p:nvSpPr>
        <p:spPr>
          <a:xfrm>
            <a:off x="972792" y="3746752"/>
            <a:ext cx="4014061" cy="9453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Backend (Java Spring Boot)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22C743C1-B491-F56D-3A86-D693E766B172}"/>
              </a:ext>
            </a:extLst>
          </p:cNvPr>
          <p:cNvSpPr/>
          <p:nvPr/>
        </p:nvSpPr>
        <p:spPr>
          <a:xfrm>
            <a:off x="1999554" y="5292627"/>
            <a:ext cx="1960535" cy="821411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DB (MySQL)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8EA76-5B12-2DF6-A75B-99BE203D6632}"/>
              </a:ext>
            </a:extLst>
          </p:cNvPr>
          <p:cNvSpPr txBox="1"/>
          <p:nvPr/>
        </p:nvSpPr>
        <p:spPr>
          <a:xfrm>
            <a:off x="5959645" y="4003490"/>
            <a:ext cx="5588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Controller (Users, Books, Borrowings)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Data Transfer Object (</a:t>
            </a:r>
            <a:r>
              <a:rPr lang="en-SG" dirty="0" err="1"/>
              <a:t>LoginRequest</a:t>
            </a:r>
            <a:r>
              <a:rPr lang="en-SG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Service (Users Svc, Books Svc, Borrowings Svc)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Model (User, Book, Borrowing)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Repository (</a:t>
            </a:r>
            <a:r>
              <a:rPr lang="en-SG" dirty="0" err="1"/>
              <a:t>UserRepo</a:t>
            </a:r>
            <a:r>
              <a:rPr lang="en-SG" dirty="0"/>
              <a:t>, </a:t>
            </a:r>
            <a:r>
              <a:rPr lang="en-SG" dirty="0" err="1"/>
              <a:t>BookRepo</a:t>
            </a:r>
            <a:r>
              <a:rPr lang="en-SG" dirty="0"/>
              <a:t>, </a:t>
            </a:r>
            <a:r>
              <a:rPr lang="en-SG" dirty="0" err="1"/>
              <a:t>BorrowingRepo</a:t>
            </a:r>
            <a:r>
              <a:rPr lang="en-SG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FC084B-8A9F-ABE9-BE4D-9307591E1012}"/>
              </a:ext>
            </a:extLst>
          </p:cNvPr>
          <p:cNvSpPr txBox="1"/>
          <p:nvPr/>
        </p:nvSpPr>
        <p:spPr>
          <a:xfrm>
            <a:off x="5959645" y="2265178"/>
            <a:ext cx="5588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err="1"/>
              <a:t>App.jsx</a:t>
            </a: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err="1"/>
              <a:t>RegisterMember.jsx</a:t>
            </a: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err="1"/>
              <a:t>ResetPassword.jsx</a:t>
            </a: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err="1"/>
              <a:t>BorrowingHistory.jsx</a:t>
            </a: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3582846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DCC00-98C7-A6A3-9F97-6D98C5209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Database Schema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FE9268-6448-CAC5-F06B-55BA393B69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95" t="27177" r="31380" b="17061"/>
          <a:stretch/>
        </p:blipFill>
        <p:spPr>
          <a:xfrm>
            <a:off x="2520285" y="1957092"/>
            <a:ext cx="7146831" cy="461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5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DEB2-87C1-2D5D-A9D8-058114FC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Wireframes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E409CB-77B1-97F8-86E5-5DFCC06FCD3E}"/>
              </a:ext>
            </a:extLst>
          </p:cNvPr>
          <p:cNvSpPr/>
          <p:nvPr/>
        </p:nvSpPr>
        <p:spPr>
          <a:xfrm>
            <a:off x="3076414" y="1992218"/>
            <a:ext cx="5377912" cy="33695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2D402-A2C5-C6E5-D0DD-6218AD4CE5CE}"/>
              </a:ext>
            </a:extLst>
          </p:cNvPr>
          <p:cNvSpPr txBox="1"/>
          <p:nvPr/>
        </p:nvSpPr>
        <p:spPr>
          <a:xfrm>
            <a:off x="3657599" y="2318310"/>
            <a:ext cx="406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System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BF7535-40C3-2099-E9B5-13644819C5BC}"/>
              </a:ext>
            </a:extLst>
          </p:cNvPr>
          <p:cNvSpPr txBox="1"/>
          <p:nvPr/>
        </p:nvSpPr>
        <p:spPr>
          <a:xfrm>
            <a:off x="4052805" y="3091037"/>
            <a:ext cx="32778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Username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79481B-4B9B-699C-7F62-D76659D0CEAA}"/>
              </a:ext>
            </a:extLst>
          </p:cNvPr>
          <p:cNvSpPr txBox="1"/>
          <p:nvPr/>
        </p:nvSpPr>
        <p:spPr>
          <a:xfrm>
            <a:off x="4052805" y="3470686"/>
            <a:ext cx="32778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Password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A1FD3-D080-67EF-5299-60C3F14A35F7}"/>
              </a:ext>
            </a:extLst>
          </p:cNvPr>
          <p:cNvSpPr txBox="1"/>
          <p:nvPr/>
        </p:nvSpPr>
        <p:spPr>
          <a:xfrm>
            <a:off x="4897462" y="4138048"/>
            <a:ext cx="15885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783649-1F48-8E75-73BC-54EC6D87694F}"/>
              </a:ext>
            </a:extLst>
          </p:cNvPr>
          <p:cNvSpPr txBox="1"/>
          <p:nvPr/>
        </p:nvSpPr>
        <p:spPr>
          <a:xfrm>
            <a:off x="3657597" y="4535500"/>
            <a:ext cx="4068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00" dirty="0"/>
              <a:t>Forgot Password?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0393BF-C3FD-22E7-6A28-476E3E9C4F82}"/>
              </a:ext>
            </a:extLst>
          </p:cNvPr>
          <p:cNvSpPr txBox="1"/>
          <p:nvPr/>
        </p:nvSpPr>
        <p:spPr>
          <a:xfrm>
            <a:off x="3657596" y="4770767"/>
            <a:ext cx="4068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00" dirty="0"/>
              <a:t>Register New Member</a:t>
            </a:r>
          </a:p>
        </p:txBody>
      </p:sp>
    </p:spTree>
    <p:extLst>
      <p:ext uri="{BB962C8B-B14F-4D97-AF65-F5344CB8AC3E}">
        <p14:creationId xmlns:p14="http://schemas.microsoft.com/office/powerpoint/2010/main" val="2213498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469</Words>
  <Application>Microsoft Office PowerPoint</Application>
  <PresentationFormat>Widescreen</PresentationFormat>
  <Paragraphs>157</Paragraphs>
  <Slides>19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Avenir Next LT Pro</vt:lpstr>
      <vt:lpstr>Calibri</vt:lpstr>
      <vt:lpstr>Office Theme</vt:lpstr>
      <vt:lpstr>Worksheet</vt:lpstr>
      <vt:lpstr>Library Management System</vt:lpstr>
      <vt:lpstr>Agenda</vt:lpstr>
      <vt:lpstr>What is it?</vt:lpstr>
      <vt:lpstr>Technology Stack</vt:lpstr>
      <vt:lpstr>Key Features</vt:lpstr>
      <vt:lpstr>Key Rules</vt:lpstr>
      <vt:lpstr>System Architecture</vt:lpstr>
      <vt:lpstr>Database Schema</vt:lpstr>
      <vt:lpstr>Wireframes</vt:lpstr>
      <vt:lpstr>Wireframes</vt:lpstr>
      <vt:lpstr>Wireframes</vt:lpstr>
      <vt:lpstr>Wireframes</vt:lpstr>
      <vt:lpstr>Screenshots</vt:lpstr>
      <vt:lpstr>Screenshots</vt:lpstr>
      <vt:lpstr>Screenshots</vt:lpstr>
      <vt:lpstr>Screenshots</vt:lpstr>
      <vt:lpstr>Documentation</vt:lpstr>
      <vt:lpstr>Challenges &amp; Lesson Learnt</vt:lpstr>
      <vt:lpstr>Possible Enhancements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Kwang Long See</dc:creator>
  <cp:lastModifiedBy>Kwang Long See</cp:lastModifiedBy>
  <cp:revision>40</cp:revision>
  <dcterms:created xsi:type="dcterms:W3CDTF">2025-03-21T13:07:33Z</dcterms:created>
  <dcterms:modified xsi:type="dcterms:W3CDTF">2025-03-25T14:02:14Z</dcterms:modified>
</cp:coreProperties>
</file>